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58" r:id="rId3"/>
    <p:sldId id="402" r:id="rId4"/>
    <p:sldId id="485" r:id="rId5"/>
    <p:sldId id="468" r:id="rId6"/>
    <p:sldId id="486" r:id="rId7"/>
    <p:sldId id="487" r:id="rId8"/>
    <p:sldId id="471" r:id="rId9"/>
    <p:sldId id="488" r:id="rId10"/>
    <p:sldId id="476" r:id="rId11"/>
    <p:sldId id="489" r:id="rId12"/>
    <p:sldId id="490" r:id="rId13"/>
    <p:sldId id="491" r:id="rId14"/>
    <p:sldId id="492" r:id="rId15"/>
    <p:sldId id="493" r:id="rId16"/>
    <p:sldId id="494" r:id="rId17"/>
    <p:sldId id="497" r:id="rId18"/>
    <p:sldId id="498" r:id="rId19"/>
    <p:sldId id="495" r:id="rId20"/>
    <p:sldId id="496" r:id="rId21"/>
    <p:sldId id="499" r:id="rId22"/>
    <p:sldId id="500" r:id="rId23"/>
    <p:sldId id="501" r:id="rId24"/>
    <p:sldId id="502" r:id="rId25"/>
    <p:sldId id="503" r:id="rId26"/>
    <p:sldId id="484" r:id="rId27"/>
    <p:sldId id="504" r:id="rId28"/>
    <p:sldId id="505" r:id="rId29"/>
    <p:sldId id="506" r:id="rId30"/>
    <p:sldId id="507" r:id="rId31"/>
    <p:sldId id="328" r:id="rId32"/>
    <p:sldId id="367" r:id="rId33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5"/>
      <p:bold r:id="rId36"/>
      <p:italic r:id="rId37"/>
      <p:boldItalic r:id="rId38"/>
    </p:embeddedFont>
    <p:embeddedFont>
      <p:font typeface="Lexend Deca" panose="020B0604020202020204" charset="0"/>
      <p:regular r:id="rId39"/>
    </p:embeddedFont>
    <p:embeddedFont>
      <p:font typeface="Muli" panose="020B0604020202020204" charset="0"/>
      <p:regular r:id="rId40"/>
      <p:bold r:id="rId41"/>
      <p:italic r:id="rId42"/>
      <p:boldItalic r:id="rId43"/>
    </p:embeddedFont>
    <p:embeddedFont>
      <p:font typeface="Muli Regular" panose="020B060402020202020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F6FEEF-6742-475D-9DE4-EBD9B44B5D4D}">
  <a:tblStyle styleId="{29F6FEEF-6742-475D-9DE4-EBD9B44B5D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1370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39040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143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4720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9163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90174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60504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6367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88372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4804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3029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37187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9478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61303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77727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23229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23733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87292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46496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1843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43913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96227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25630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310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4108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5012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528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4717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6172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1994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effectLst/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7" r:id="rId4"/>
  </p:sldLayoutIdLst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effectLst/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effectLst/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eaborn.pydata.org/index.html" TargetMode="External"/><Relationship Id="rId5" Type="http://schemas.openxmlformats.org/officeDocument/2006/relationships/hyperlink" Target="https://matplotlib.org/gallery/index.html" TargetMode="Externa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379099" y="1922856"/>
            <a:ext cx="4752882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Visualization</a:t>
            </a:r>
            <a:b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Matplotlib and Seaborn</a:t>
            </a:r>
            <a:endParaRPr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BDC6B3-CF1B-4993-9943-D1DC14E58B0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272973" y="568438"/>
            <a:ext cx="3292350" cy="3056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Distribution Plots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4B93D4-69F4-4FEC-8D39-C7A53D011956}"/>
              </a:ext>
            </a:extLst>
          </p:cNvPr>
          <p:cNvSpPr/>
          <p:nvPr/>
        </p:nvSpPr>
        <p:spPr>
          <a:xfrm>
            <a:off x="794055" y="1530385"/>
            <a:ext cx="2509402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Univariate Plots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       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distplot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       kdeplot</a:t>
            </a:r>
          </a:p>
          <a:p>
            <a:pPr marL="342900" lvl="1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794055" y="2825548"/>
            <a:ext cx="2509402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Bivariate Plots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      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jointplot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       pairplot</a:t>
            </a:r>
          </a:p>
          <a:p>
            <a:pPr marL="342900" lvl="1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257274" y="2862561"/>
            <a:ext cx="5030578" cy="2810241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41493FC-D212-4F73-9757-994F36CD2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557" y="431397"/>
            <a:ext cx="3198012" cy="323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938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Distribution Plots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138967" y="2986453"/>
            <a:ext cx="5543749" cy="259060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EB83CDE-9DD6-4A85-B67B-DA78B5292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335" y="575972"/>
            <a:ext cx="3307762" cy="314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D7F2F31-DA53-4A77-9F23-92C9A1192C8B}"/>
              </a:ext>
            </a:extLst>
          </p:cNvPr>
          <p:cNvSpPr/>
          <p:nvPr/>
        </p:nvSpPr>
        <p:spPr>
          <a:xfrm>
            <a:off x="794055" y="1530385"/>
            <a:ext cx="2509402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Univariate Plots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      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distplot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       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kdeplot</a:t>
            </a:r>
          </a:p>
          <a:p>
            <a:pPr marL="342900" lvl="1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25E86-2890-43EE-9CAA-CD47E9157261}"/>
              </a:ext>
            </a:extLst>
          </p:cNvPr>
          <p:cNvSpPr/>
          <p:nvPr/>
        </p:nvSpPr>
        <p:spPr>
          <a:xfrm>
            <a:off x="794055" y="2825548"/>
            <a:ext cx="2509402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Bivariate Plots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      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jointplot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       pairplot</a:t>
            </a:r>
          </a:p>
          <a:p>
            <a:pPr marL="342900" lvl="1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531528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Distribution Plots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157174" y="3222227"/>
            <a:ext cx="7557562" cy="2581916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5E9179D0-91B6-41A7-BDA1-E0E046A7D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364" y="477834"/>
            <a:ext cx="3279424" cy="330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8D33EC6-D8FC-49A0-B739-2CA9525218E1}"/>
              </a:ext>
            </a:extLst>
          </p:cNvPr>
          <p:cNvSpPr/>
          <p:nvPr/>
        </p:nvSpPr>
        <p:spPr>
          <a:xfrm>
            <a:off x="794055" y="1530385"/>
            <a:ext cx="2509402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Univariate Plots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      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distplot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       kdeplot</a:t>
            </a:r>
          </a:p>
          <a:p>
            <a:pPr marL="342900" lvl="1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D094B1-A31D-42B5-A702-F57EA3D9E64E}"/>
              </a:ext>
            </a:extLst>
          </p:cNvPr>
          <p:cNvSpPr/>
          <p:nvPr/>
        </p:nvSpPr>
        <p:spPr>
          <a:xfrm>
            <a:off x="794055" y="2825548"/>
            <a:ext cx="2509402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Bivariate Plots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       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jointplot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       pairplot</a:t>
            </a:r>
          </a:p>
          <a:p>
            <a:pPr marL="342900" lvl="1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8688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Distribution Plots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227895" y="3048000"/>
            <a:ext cx="4544847" cy="2730092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0623933C-5FAD-419B-AB75-108C0B53F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582" y="322897"/>
            <a:ext cx="4431475" cy="344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307C6D5-1D74-40FD-A579-B790114DAD1F}"/>
              </a:ext>
            </a:extLst>
          </p:cNvPr>
          <p:cNvSpPr/>
          <p:nvPr/>
        </p:nvSpPr>
        <p:spPr>
          <a:xfrm>
            <a:off x="794055" y="1530385"/>
            <a:ext cx="2509402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Univariate Plots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      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distplot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       kdeplot</a:t>
            </a:r>
          </a:p>
          <a:p>
            <a:pPr marL="342900" lvl="1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B9A093-CA66-4D10-BD37-48E9A04E1B49}"/>
              </a:ext>
            </a:extLst>
          </p:cNvPr>
          <p:cNvSpPr/>
          <p:nvPr/>
        </p:nvSpPr>
        <p:spPr>
          <a:xfrm>
            <a:off x="794055" y="2825548"/>
            <a:ext cx="2509402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Bivariate Plots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      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jointplot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       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pairplot</a:t>
            </a:r>
          </a:p>
          <a:p>
            <a:pPr marL="342900" lvl="1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65873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 Visualization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Matplotlib and Seaborn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Distribution Plots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Categorical Plots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Matrix Plots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Regression Plots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Color palettes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Change Plot Size</a:t>
            </a:r>
          </a:p>
        </p:txBody>
      </p:sp>
    </p:spTree>
    <p:extLst>
      <p:ext uri="{BB962C8B-B14F-4D97-AF65-F5344CB8AC3E}">
        <p14:creationId xmlns:p14="http://schemas.microsoft.com/office/powerpoint/2010/main" val="881233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Categorical Plots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4B93D4-69F4-4FEC-8D39-C7A53D011956}"/>
              </a:ext>
            </a:extLst>
          </p:cNvPr>
          <p:cNvSpPr/>
          <p:nvPr/>
        </p:nvSpPr>
        <p:spPr>
          <a:xfrm>
            <a:off x="598115" y="1075385"/>
            <a:ext cx="4706514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Categorical Distribution Plots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       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boxplot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       violinplot</a:t>
            </a:r>
          </a:p>
          <a:p>
            <a:pPr marL="342900" lvl="1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98114" y="2190264"/>
            <a:ext cx="4492483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Categorical Scatter Plots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      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stripplot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       swarmplot</a:t>
            </a:r>
          </a:p>
          <a:p>
            <a:pPr marL="342900" lvl="1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217926" y="3041100"/>
            <a:ext cx="6237600" cy="275708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7DA0571-CB58-46E2-AE21-501EB91AA82E}"/>
              </a:ext>
            </a:extLst>
          </p:cNvPr>
          <p:cNvSpPr/>
          <p:nvPr/>
        </p:nvSpPr>
        <p:spPr>
          <a:xfrm>
            <a:off x="598114" y="3260737"/>
            <a:ext cx="4492483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Categorical Estimate Plots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      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barplot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       countplot</a:t>
            </a:r>
          </a:p>
          <a:p>
            <a:pPr marL="342900" lvl="1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F29B659-875D-4078-8372-4B6A92A46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213" y="270578"/>
            <a:ext cx="3564652" cy="346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266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Categorical Plots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4B93D4-69F4-4FEC-8D39-C7A53D011956}"/>
              </a:ext>
            </a:extLst>
          </p:cNvPr>
          <p:cNvSpPr/>
          <p:nvPr/>
        </p:nvSpPr>
        <p:spPr>
          <a:xfrm>
            <a:off x="598115" y="1075385"/>
            <a:ext cx="4706514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Categorical Distribution Plots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      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boxplot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       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violinplot</a:t>
            </a:r>
          </a:p>
          <a:p>
            <a:pPr marL="342900" lvl="1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98114" y="2190264"/>
            <a:ext cx="4492483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Categorical Scatter Plots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      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stripplot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       swarmplot</a:t>
            </a:r>
          </a:p>
          <a:p>
            <a:pPr marL="342900" lvl="1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217926" y="3098964"/>
            <a:ext cx="6237600" cy="26413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7DA0571-CB58-46E2-AE21-501EB91AA82E}"/>
              </a:ext>
            </a:extLst>
          </p:cNvPr>
          <p:cNvSpPr/>
          <p:nvPr/>
        </p:nvSpPr>
        <p:spPr>
          <a:xfrm>
            <a:off x="598114" y="3260737"/>
            <a:ext cx="4492483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Categorical Estimate Plots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      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barplot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       countplot</a:t>
            </a:r>
          </a:p>
          <a:p>
            <a:pPr marL="342900" lvl="1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E6978C8-89C6-419F-8EFE-427AA212B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560" y="262891"/>
            <a:ext cx="3670024" cy="356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99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Categorical Plots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4B93D4-69F4-4FEC-8D39-C7A53D011956}"/>
              </a:ext>
            </a:extLst>
          </p:cNvPr>
          <p:cNvSpPr/>
          <p:nvPr/>
        </p:nvSpPr>
        <p:spPr>
          <a:xfrm>
            <a:off x="598115" y="1075385"/>
            <a:ext cx="4706514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Categorical Distribution Plots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      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boxplot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       violinplot</a:t>
            </a:r>
          </a:p>
          <a:p>
            <a:pPr marL="342900" lvl="1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98114" y="2190264"/>
            <a:ext cx="4492483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Categorical Scatter Plots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       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stripplot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       swarmplot</a:t>
            </a:r>
          </a:p>
          <a:p>
            <a:pPr marL="342900" lvl="1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734668" y="3255623"/>
            <a:ext cx="5680100" cy="24414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7DA0571-CB58-46E2-AE21-501EB91AA82E}"/>
              </a:ext>
            </a:extLst>
          </p:cNvPr>
          <p:cNvSpPr/>
          <p:nvPr/>
        </p:nvSpPr>
        <p:spPr>
          <a:xfrm>
            <a:off x="598114" y="3260737"/>
            <a:ext cx="4492483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Categorical Estimate Plots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      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barplot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       countplot</a:t>
            </a:r>
          </a:p>
          <a:p>
            <a:pPr marL="342900" lvl="1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DF4C1C8-E350-402E-8F56-F252739BD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889" y="305088"/>
            <a:ext cx="3737658" cy="362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636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Categorical Plots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4B93D4-69F4-4FEC-8D39-C7A53D011956}"/>
              </a:ext>
            </a:extLst>
          </p:cNvPr>
          <p:cNvSpPr/>
          <p:nvPr/>
        </p:nvSpPr>
        <p:spPr>
          <a:xfrm>
            <a:off x="598115" y="1075385"/>
            <a:ext cx="4706514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Categorical Distribution Plots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      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boxplot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       violinplot</a:t>
            </a:r>
          </a:p>
          <a:p>
            <a:pPr marL="342900" lvl="1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98114" y="2190264"/>
            <a:ext cx="4492483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Categorical Scatter Plots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      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stripplot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       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swarmplot</a:t>
            </a:r>
          </a:p>
          <a:p>
            <a:pPr marL="342900" lvl="1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734669" y="3255623"/>
            <a:ext cx="5680098" cy="24414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7DA0571-CB58-46E2-AE21-501EB91AA82E}"/>
              </a:ext>
            </a:extLst>
          </p:cNvPr>
          <p:cNvSpPr/>
          <p:nvPr/>
        </p:nvSpPr>
        <p:spPr>
          <a:xfrm>
            <a:off x="598114" y="3260737"/>
            <a:ext cx="4492483" cy="1619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Categorical Estimate Plots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      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barplot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       countplot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b="1" u="sng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sym typeface="Muli Regular"/>
            </a:endParaRPr>
          </a:p>
          <a:p>
            <a:pPr marL="342900" lvl="1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6E5639A-DB87-43C1-AC80-36DE65151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856" y="313503"/>
            <a:ext cx="3720328" cy="361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694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Categorical Plots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4B93D4-69F4-4FEC-8D39-C7A53D011956}"/>
              </a:ext>
            </a:extLst>
          </p:cNvPr>
          <p:cNvSpPr/>
          <p:nvPr/>
        </p:nvSpPr>
        <p:spPr>
          <a:xfrm>
            <a:off x="598115" y="1075385"/>
            <a:ext cx="4706514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Categorical Distribution Plots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      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boxplot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       violinplot</a:t>
            </a:r>
          </a:p>
          <a:p>
            <a:pPr marL="342900" lvl="1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98114" y="2190264"/>
            <a:ext cx="4492483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Categorical Scatter Plots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      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stripplot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       swarmplot</a:t>
            </a:r>
          </a:p>
          <a:p>
            <a:pPr marL="342900" lvl="1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348839" y="3098964"/>
            <a:ext cx="5975774" cy="26413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7DA0571-CB58-46E2-AE21-501EB91AA82E}"/>
              </a:ext>
            </a:extLst>
          </p:cNvPr>
          <p:cNvSpPr/>
          <p:nvPr/>
        </p:nvSpPr>
        <p:spPr>
          <a:xfrm>
            <a:off x="598114" y="3260737"/>
            <a:ext cx="4492483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Categorical Estimate Plots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       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barplot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       countplot</a:t>
            </a:r>
          </a:p>
          <a:p>
            <a:pPr marL="342900" lvl="1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38290F2-21D4-4767-B308-B3B5B5B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591" y="236823"/>
            <a:ext cx="3723722" cy="361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853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Hello!</a:t>
            </a:r>
            <a:endParaRPr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799" y="2302047"/>
            <a:ext cx="4332767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I am 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Eslam Ahmed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a software engineer</a:t>
            </a: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endParaRPr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can find me at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jeksogsa</a:t>
            </a: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gmail.com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/>
          <a:srcRect/>
          <a:stretch/>
        </p:blipFill>
        <p:spPr>
          <a:xfrm>
            <a:off x="4949347" y="843132"/>
            <a:ext cx="3582957" cy="30618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Categorical Plots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4B93D4-69F4-4FEC-8D39-C7A53D011956}"/>
              </a:ext>
            </a:extLst>
          </p:cNvPr>
          <p:cNvSpPr/>
          <p:nvPr/>
        </p:nvSpPr>
        <p:spPr>
          <a:xfrm>
            <a:off x="598115" y="1075385"/>
            <a:ext cx="4706514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Categorical Distribution Plots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      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boxplot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       violinplot</a:t>
            </a:r>
          </a:p>
          <a:p>
            <a:pPr marL="342900" lvl="1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98114" y="2190264"/>
            <a:ext cx="4492483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Categorical Scatter Plots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      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stripplot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       swarmplot</a:t>
            </a:r>
          </a:p>
          <a:p>
            <a:pPr marL="342900" lvl="1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154971" y="3155669"/>
            <a:ext cx="4812962" cy="26413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7DA0571-CB58-46E2-AE21-501EB91AA82E}"/>
              </a:ext>
            </a:extLst>
          </p:cNvPr>
          <p:cNvSpPr/>
          <p:nvPr/>
        </p:nvSpPr>
        <p:spPr>
          <a:xfrm>
            <a:off x="598114" y="3260737"/>
            <a:ext cx="4492483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Categorical Estimate Plots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      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barplot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       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countplot</a:t>
            </a:r>
          </a:p>
          <a:p>
            <a:pPr marL="342900" lvl="1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6A6C6F2-E6FC-41C6-99C4-F32F41700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786" y="298710"/>
            <a:ext cx="3743864" cy="357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52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 Visualization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Matplotlib and Seaborn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Distribution Plots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Categorical Plots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Matrix Plots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Regression Plots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Color palettes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Change Plot Size</a:t>
            </a:r>
          </a:p>
        </p:txBody>
      </p:sp>
    </p:spTree>
    <p:extLst>
      <p:ext uri="{BB962C8B-B14F-4D97-AF65-F5344CB8AC3E}">
        <p14:creationId xmlns:p14="http://schemas.microsoft.com/office/powerpoint/2010/main" val="2824077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Matrix Plots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1721290" y="2409590"/>
            <a:ext cx="1135326" cy="324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heatmap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52182" y="3255623"/>
            <a:ext cx="3445072" cy="2441446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8733012B-06FA-4E74-9131-18CBC71A2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213" y="466602"/>
            <a:ext cx="3709028" cy="343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925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 Visualization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Matplotlib and Seaborn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Distribution Plots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Categorical Plots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Matrix Plots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Regression Plots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Color palettes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Change Plot Size</a:t>
            </a:r>
          </a:p>
        </p:txBody>
      </p:sp>
    </p:spTree>
    <p:extLst>
      <p:ext uri="{BB962C8B-B14F-4D97-AF65-F5344CB8AC3E}">
        <p14:creationId xmlns:p14="http://schemas.microsoft.com/office/powerpoint/2010/main" val="74193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Regression Plots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1774574" y="2349174"/>
            <a:ext cx="1114061" cy="324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lmplot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295714" y="3578065"/>
            <a:ext cx="4561521" cy="2042560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E1F57EEA-E0F6-4950-AE24-6EFCBDB1F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80" y="531848"/>
            <a:ext cx="3267075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126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 Visualization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Matplotlib and Seaborn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Distribution Plots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Categorical Plots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Matrix Plots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Regression Plots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Color palettes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Change Plot Size</a:t>
            </a:r>
          </a:p>
        </p:txBody>
      </p:sp>
    </p:spTree>
    <p:extLst>
      <p:ext uri="{BB962C8B-B14F-4D97-AF65-F5344CB8AC3E}">
        <p14:creationId xmlns:p14="http://schemas.microsoft.com/office/powerpoint/2010/main" val="1472487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Color palettes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876BC6-750C-4273-97B3-280F52CFB152}"/>
              </a:ext>
            </a:extLst>
          </p:cNvPr>
          <p:cNvSpPr/>
          <p:nvPr/>
        </p:nvSpPr>
        <p:spPr>
          <a:xfrm>
            <a:off x="297873" y="1524249"/>
            <a:ext cx="1576891" cy="2272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Set1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Set2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Set3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rocket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cubehelix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viridis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...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6FFA8B-EEAE-49CD-8903-802DCA263A6D}"/>
              </a:ext>
            </a:extLst>
          </p:cNvPr>
          <p:cNvSpPr/>
          <p:nvPr/>
        </p:nvSpPr>
        <p:spPr>
          <a:xfrm>
            <a:off x="510443" y="4439843"/>
            <a:ext cx="7832651" cy="509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You can check all possible values for different color palettes from here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https://seaborn.pydata.org/tutorial/color_palettes.html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2B0260-75D4-4B3C-9AE0-604B816FFD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0356" y="582795"/>
            <a:ext cx="4812762" cy="1986495"/>
          </a:xfrm>
          <a:prstGeom prst="rect">
            <a:avLst/>
          </a:prstGeom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979DD844-379C-4FD8-8C69-149823892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547" y="273121"/>
            <a:ext cx="2248070" cy="216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90F9681A-7E85-4F88-BEB1-D1A369AF1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615" y="2588535"/>
            <a:ext cx="2248070" cy="216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3EEABE-FBDA-4455-8C4A-D1344F4BB43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858166" y="2789204"/>
            <a:ext cx="4749054" cy="198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436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 Visualization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Matplotlib and Seaborn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Distribution Plots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Categorical Plots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Matrix Plots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Regression Plots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Color palettes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Change Plot Size</a:t>
            </a:r>
          </a:p>
        </p:txBody>
      </p:sp>
    </p:spTree>
    <p:extLst>
      <p:ext uri="{BB962C8B-B14F-4D97-AF65-F5344CB8AC3E}">
        <p14:creationId xmlns:p14="http://schemas.microsoft.com/office/powerpoint/2010/main" val="512155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Change Plot Size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359699" y="2196681"/>
            <a:ext cx="4492483" cy="970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Change size with 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sns.set()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Change size with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aspect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and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height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Change Font Scale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374065" y="1105504"/>
            <a:ext cx="6213273" cy="304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00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Change Plot Size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359699" y="2196681"/>
            <a:ext cx="4492483" cy="970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Change size with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sns.set()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Change size with 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aspect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and 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height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Change Font Scale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343313" y="1581509"/>
            <a:ext cx="6215672" cy="221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13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 Visualization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Matplotlib and Seaborn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Distribution Plots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Categorical Plots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Matrix Plots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Regression Plots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Color palettes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Change Plot Size</a:t>
            </a:r>
          </a:p>
        </p:txBody>
      </p:sp>
    </p:spTree>
    <p:extLst>
      <p:ext uri="{BB962C8B-B14F-4D97-AF65-F5344CB8AC3E}">
        <p14:creationId xmlns:p14="http://schemas.microsoft.com/office/powerpoint/2010/main" val="2697066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Change Plot Size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359699" y="2196681"/>
            <a:ext cx="4492483" cy="970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Change size with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sns.set()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Change size with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aspect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and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height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Change Font Scale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258815" y="1219828"/>
            <a:ext cx="4334681" cy="288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07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1665" y="2382903"/>
            <a:ext cx="4341917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 ?!</a:t>
            </a:r>
            <a:endParaRPr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5176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95340" y="959883"/>
            <a:ext cx="5162442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Thanks!</a:t>
            </a:r>
            <a:b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&gt;_ Live long and prosper</a:t>
            </a:r>
            <a:endParaRPr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DCE057-19DF-4262-98E7-CA030E462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99" y="1781111"/>
            <a:ext cx="4425905" cy="303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68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 Visualization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Matplotlib and Seaborn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Distribution Plots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Categorical Plots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Matrix Plots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Regression Plots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Color palettes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Change Plot Size</a:t>
            </a:r>
          </a:p>
        </p:txBody>
      </p:sp>
    </p:spTree>
    <p:extLst>
      <p:ext uri="{BB962C8B-B14F-4D97-AF65-F5344CB8AC3E}">
        <p14:creationId xmlns:p14="http://schemas.microsoft.com/office/powerpoint/2010/main" val="1205816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 Visualization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461940" y="1929044"/>
            <a:ext cx="4535362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Data visualization is the graphical representation of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information and data. By using visual elements like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charts, graphs, and maps, data visualization tools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provide an accessible way to see and understand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trends, outliers, and patterns in data.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</p:txBody>
      </p:sp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053AC-B3DE-476C-8C6B-A3FF466D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665038" y="1047141"/>
            <a:ext cx="4334673" cy="2972856"/>
          </a:xfrm>
          <a:prstGeom prst="rect">
            <a:avLst/>
          </a:prstGeom>
        </p:spPr>
      </p:pic>
      <p:sp>
        <p:nvSpPr>
          <p:cNvPr id="9" name="Google Shape;94;p17">
            <a:extLst>
              <a:ext uri="{FF2B5EF4-FFF2-40B4-BE49-F238E27FC236}">
                <a16:creationId xmlns:a16="http://schemas.microsoft.com/office/drawing/2014/main" id="{3BF3CC92-A2B4-4B38-9249-8ACF29AD97D2}"/>
              </a:ext>
            </a:extLst>
          </p:cNvPr>
          <p:cNvSpPr txBox="1">
            <a:spLocks/>
          </p:cNvSpPr>
          <p:nvPr/>
        </p:nvSpPr>
        <p:spPr>
          <a:xfrm>
            <a:off x="461942" y="3629998"/>
            <a:ext cx="4592068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Our eyes are drawn to colors and patterns. We can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quickly identify red from blue, square from circle. Our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culture is visual, including everything from art and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advertisements to TV and movies.</a:t>
            </a: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E8DD52D3-3812-4838-91C4-AD4E1BC50BBE}"/>
              </a:ext>
            </a:extLst>
          </p:cNvPr>
          <p:cNvSpPr txBox="1">
            <a:spLocks/>
          </p:cNvSpPr>
          <p:nvPr/>
        </p:nvSpPr>
        <p:spPr>
          <a:xfrm>
            <a:off x="461941" y="4060591"/>
            <a:ext cx="4535362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Data visualization is another form of visual art that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grabs our interest and keeps our eyes on the message.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78394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 Visualization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Matplotlib and Seaborn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Distribution Plots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Categorical Plots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Matrix Plots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Regression Plots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Color palettes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Change Plot Size</a:t>
            </a:r>
          </a:p>
        </p:txBody>
      </p:sp>
    </p:spTree>
    <p:extLst>
      <p:ext uri="{BB962C8B-B14F-4D97-AF65-F5344CB8AC3E}">
        <p14:creationId xmlns:p14="http://schemas.microsoft.com/office/powerpoint/2010/main" val="3692599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Matplotlib and Seaborn</a:t>
            </a: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310115" y="2355731"/>
            <a:ext cx="5038636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Seaborn and Matplotlib are two of Python's most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powerful visualization libraries. Seaborn is built on top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of matplotlib so it’s more like a wrapper, Seaborn uses fewer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syntax and has stunning default themes and Matplotlib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is more easily customizable through accessing the classes.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</p:txBody>
      </p:sp>
      <p:sp>
        <p:nvSpPr>
          <p:cNvPr id="9" name="Google Shape;94;p17">
            <a:extLst>
              <a:ext uri="{FF2B5EF4-FFF2-40B4-BE49-F238E27FC236}">
                <a16:creationId xmlns:a16="http://schemas.microsoft.com/office/drawing/2014/main" id="{3BF3CC92-A2B4-4B38-9249-8ACF29AD97D2}"/>
              </a:ext>
            </a:extLst>
          </p:cNvPr>
          <p:cNvSpPr txBox="1">
            <a:spLocks/>
          </p:cNvSpPr>
          <p:nvPr/>
        </p:nvSpPr>
        <p:spPr>
          <a:xfrm>
            <a:off x="363852" y="3674814"/>
            <a:ext cx="4984899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We will focus on Seaborn as we know it’s so much easier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and give you a lot of out-of-the-box plots.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7CDB0CE-4717-4D54-A70B-D885B453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52" y="1332664"/>
            <a:ext cx="1614504" cy="16145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60D0C5-FA4D-4034-9F1B-4C1477AA5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19" y="2050935"/>
            <a:ext cx="2270397" cy="1614504"/>
          </a:xfrm>
          <a:prstGeom prst="rect">
            <a:avLst/>
          </a:prstGeom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8985E43B-B487-4976-9844-C701816DB706}"/>
              </a:ext>
            </a:extLst>
          </p:cNvPr>
          <p:cNvSpPr txBox="1">
            <a:spLocks/>
          </p:cNvSpPr>
          <p:nvPr/>
        </p:nvSpPr>
        <p:spPr>
          <a:xfrm>
            <a:off x="5421720" y="4100386"/>
            <a:ext cx="3105907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 algn="ctr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https://matplotlib.org/gallery/index.html</a:t>
            </a:r>
            <a:endParaRPr lang="en-US" sz="11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4A332A20-41C7-40B2-96C6-36C7C0B58588}"/>
              </a:ext>
            </a:extLst>
          </p:cNvPr>
          <p:cNvSpPr txBox="1">
            <a:spLocks/>
          </p:cNvSpPr>
          <p:nvPr/>
        </p:nvSpPr>
        <p:spPr>
          <a:xfrm>
            <a:off x="5348750" y="4423794"/>
            <a:ext cx="3105907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 algn="ctr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https://seaborn.pydata.org/index.html</a:t>
            </a:r>
            <a:endParaRPr lang="en-US" sz="11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42512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Matplotlib and Seaborn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97AAA4-9170-4F7B-833C-00BD762F59B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91302" y="2397032"/>
            <a:ext cx="5364113" cy="32612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1939AA-1E7F-4A57-9627-6D91C3081A4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-184142" y="337271"/>
            <a:ext cx="5549794" cy="36336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ACB996-49F0-44EE-B147-1DD7AC7512D3}"/>
              </a:ext>
            </a:extLst>
          </p:cNvPr>
          <p:cNvSpPr/>
          <p:nvPr/>
        </p:nvSpPr>
        <p:spPr>
          <a:xfrm>
            <a:off x="816265" y="1094585"/>
            <a:ext cx="875561" cy="4190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Install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4F5DD6-30BF-4B9A-B4CC-21A8C71BC85F}"/>
              </a:ext>
            </a:extLst>
          </p:cNvPr>
          <p:cNvSpPr/>
          <p:nvPr/>
        </p:nvSpPr>
        <p:spPr>
          <a:xfrm>
            <a:off x="816265" y="3039020"/>
            <a:ext cx="636713" cy="4190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Use</a:t>
            </a:r>
          </a:p>
        </p:txBody>
      </p:sp>
    </p:spTree>
    <p:extLst>
      <p:ext uri="{BB962C8B-B14F-4D97-AF65-F5344CB8AC3E}">
        <p14:creationId xmlns:p14="http://schemas.microsoft.com/office/powerpoint/2010/main" val="1992764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 Visualization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Matplotlib and Seaborn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Distribution Plots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Categorical Plots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Matrix Plots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Regression Plots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Color palettes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Change Plot Size</a:t>
            </a:r>
          </a:p>
        </p:txBody>
      </p:sp>
    </p:spTree>
    <p:extLst>
      <p:ext uri="{BB962C8B-B14F-4D97-AF65-F5344CB8AC3E}">
        <p14:creationId xmlns:p14="http://schemas.microsoft.com/office/powerpoint/2010/main" val="467574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3553</TotalTime>
  <Words>722</Words>
  <Application>Microsoft Office PowerPoint</Application>
  <PresentationFormat>On-screen Show (16:9)</PresentationFormat>
  <Paragraphs>245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Muli</vt:lpstr>
      <vt:lpstr>Lexend Deca</vt:lpstr>
      <vt:lpstr>Consolas</vt:lpstr>
      <vt:lpstr>Arial</vt:lpstr>
      <vt:lpstr>Muli Regular</vt:lpstr>
      <vt:lpstr>Aliena template</vt:lpstr>
      <vt:lpstr>Data Visualization with Matplotlib and Seaborn</vt:lpstr>
      <vt:lpstr>Hello!</vt:lpstr>
      <vt:lpstr>PowerPoint Presentation</vt:lpstr>
      <vt:lpstr>PowerPoint Presentation</vt:lpstr>
      <vt:lpstr>What is Data Visualization</vt:lpstr>
      <vt:lpstr>PowerPoint Presentation</vt:lpstr>
      <vt:lpstr>Matplotlib and Seaborn</vt:lpstr>
      <vt:lpstr>Matplotlib and Seaborn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?!</vt:lpstr>
      <vt:lpstr>Thanks! &gt;_ Live long and prosper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Oriented Programming with Python (OOP)</dc:title>
  <dc:creator>Eslam Jekso</dc:creator>
  <cp:lastModifiedBy>Eslam Jekso</cp:lastModifiedBy>
  <cp:revision>247</cp:revision>
  <dcterms:modified xsi:type="dcterms:W3CDTF">2020-06-30T23:34:17Z</dcterms:modified>
</cp:coreProperties>
</file>